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86" r:id="rId3"/>
    <p:sldId id="271" r:id="rId4"/>
    <p:sldId id="269" r:id="rId5"/>
    <p:sldId id="272" r:id="rId6"/>
    <p:sldId id="261" r:id="rId7"/>
    <p:sldId id="279" r:id="rId8"/>
    <p:sldId id="277" r:id="rId9"/>
    <p:sldId id="256" r:id="rId10"/>
    <p:sldId id="278" r:id="rId11"/>
    <p:sldId id="270" r:id="rId12"/>
    <p:sldId id="273" r:id="rId13"/>
    <p:sldId id="280" r:id="rId14"/>
    <p:sldId id="283" r:id="rId15"/>
    <p:sldId id="276" r:id="rId16"/>
    <p:sldId id="285" r:id="rId17"/>
    <p:sldId id="281" r:id="rId18"/>
    <p:sldId id="282" r:id="rId19"/>
    <p:sldId id="28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BF55019-7EEF-43D3-86A3-5E500FAB06AF}">
          <p14:sldIdLst>
            <p14:sldId id="260"/>
            <p14:sldId id="286"/>
          </p14:sldIdLst>
        </p14:section>
        <p14:section name="Finding the data (and EDA)" id="{B98DDEC1-31DF-4C5D-839E-9098F9D24ACF}">
          <p14:sldIdLst>
            <p14:sldId id="271"/>
            <p14:sldId id="269"/>
            <p14:sldId id="272"/>
            <p14:sldId id="261"/>
            <p14:sldId id="279"/>
          </p14:sldIdLst>
        </p14:section>
        <p14:section name="What impacts the Sale Price?" id="{13329271-3D32-4D06-A9A5-D1E3C58A331C}">
          <p14:sldIdLst>
            <p14:sldId id="277"/>
            <p14:sldId id="256"/>
            <p14:sldId id="278"/>
            <p14:sldId id="270"/>
            <p14:sldId id="273"/>
          </p14:sldIdLst>
        </p14:section>
        <p14:section name="Can we predict the Sales Price?" id="{C590303C-A7EA-4928-BD89-BE574A659B4C}">
          <p14:sldIdLst>
            <p14:sldId id="280"/>
            <p14:sldId id="283"/>
            <p14:sldId id="276"/>
            <p14:sldId id="285"/>
          </p14:sldIdLst>
        </p14:section>
        <p14:section name="What have we discovered?" id="{3DE71DC4-9C4C-4D42-B0AE-29A59F1982E4}">
          <p14:sldIdLst>
            <p14:sldId id="281"/>
            <p14:sldId id="282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210" autoAdjust="0"/>
    <p:restoredTop sz="94660"/>
  </p:normalViewPr>
  <p:slideViewPr>
    <p:cSldViewPr snapToGrid="0">
      <p:cViewPr varScale="1">
        <p:scale>
          <a:sx n="44" d="100"/>
          <a:sy n="44" d="100"/>
        </p:scale>
        <p:origin x="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51F63-8055-4593-9469-97E568F09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05BAC-E400-4222-A5BE-49649D7DBF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AE4AB8-B2E5-4FFC-9856-988C9CC7A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1286-DC1B-412E-962C-11F3C4B42890}" type="datetimeFigureOut">
              <a:rPr lang="en-AU" smtClean="0"/>
              <a:t>7/08/2020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05783-8360-443D-BB7C-8573E81A0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0041B-27FD-45A3-B264-93912B633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8D931-84AB-42CA-B37F-AEA5C3A54E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1275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F2A60-25C1-4DAB-B9F7-2BAF2B48E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830678-941A-4B15-8724-58E45D6DD8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E3011-9D56-441E-A009-DA2CF882B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1286-DC1B-412E-962C-11F3C4B42890}" type="datetimeFigureOut">
              <a:rPr lang="en-AU" smtClean="0"/>
              <a:t>7/08/2020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B4BCA-3B1D-4AF7-A039-E6F6BB8CA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7A05E-C0B4-449F-8FDE-7F81096B3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8D931-84AB-42CA-B37F-AEA5C3A54E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7905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D66A44-397C-4D52-B747-4875129FB4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493A34-88FD-431E-A8F0-44DB42402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A00CD-02B6-4C59-B215-024A4E047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1286-DC1B-412E-962C-11F3C4B42890}" type="datetimeFigureOut">
              <a:rPr lang="en-AU" smtClean="0"/>
              <a:t>7/08/2020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CAE54-300C-4985-9DE5-262D53E07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5E2E4-2CE5-4D3E-8214-DD4ABBAFD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8D931-84AB-42CA-B37F-AEA5C3A54E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6913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6D6D-E982-44D0-B4D1-676E0D571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8220E-2137-4D8A-981A-C1B39CAC5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44439-23F0-478B-A673-DF979025E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1286-DC1B-412E-962C-11F3C4B42890}" type="datetimeFigureOut">
              <a:rPr lang="en-AU" smtClean="0"/>
              <a:t>7/08/2020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CC548-4C1C-40A2-81F2-4844DD258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D68D0-9FC6-4382-89AB-4ECAB2F00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8D931-84AB-42CA-B37F-AEA5C3A54E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4215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F5F39-74BC-4BDE-A125-34A75020C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F2DE3-C759-4CB2-A302-C3B894EE8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1D982-B183-4F15-B84A-50FD92E48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1286-DC1B-412E-962C-11F3C4B42890}" type="datetimeFigureOut">
              <a:rPr lang="en-AU" smtClean="0"/>
              <a:t>7/08/2020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D4EA6-4647-492E-A5C1-4DFC866ED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2429A-F96A-437F-B896-B4523B5E8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8D931-84AB-42CA-B37F-AEA5C3A54E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7923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5BECA-ECB7-4ED8-BA8A-82780BD8F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FFADA-5298-4FE5-8BB7-C311366DDA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794774-F035-436E-9AE7-A6A7F76852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274AB8-4CC4-4721-8337-BEF5621F4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1286-DC1B-412E-962C-11F3C4B42890}" type="datetimeFigureOut">
              <a:rPr lang="en-AU" smtClean="0"/>
              <a:t>7/08/2020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2FD165-B414-4DBE-B9AE-1165E9E4D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FEB5E3-8CE3-4546-8027-316858B14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8D931-84AB-42CA-B37F-AEA5C3A54E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6765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74F50-36D5-42CB-800B-DD12C5B14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9294DC-E71A-4CED-8335-16E78E8882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4F0275-A9DD-4E48-B2BC-E878EE0752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79A3BD-B984-4479-8364-784D72300D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F502DB-D2E3-4A54-ABA3-E7A31A0A93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BFA915-CD5E-4B0D-BE3A-03A55525F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1286-DC1B-412E-962C-11F3C4B42890}" type="datetimeFigureOut">
              <a:rPr lang="en-AU" smtClean="0"/>
              <a:t>7/08/2020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C9A989-8A1E-4AE3-B594-248C9219E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DB6F96-08C2-4C04-AAEC-47CD40602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8D931-84AB-42CA-B37F-AEA5C3A54E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8504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5E1C1-22B2-4E8B-9EB6-7BA8E7706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80C85-5B68-4E10-9601-BB105EA91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1286-DC1B-412E-962C-11F3C4B42890}" type="datetimeFigureOut">
              <a:rPr lang="en-AU" smtClean="0"/>
              <a:t>7/08/2020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91C4CD-520C-46EE-8724-24042E239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872A3B-C6B7-4F81-B51F-48A97743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8D931-84AB-42CA-B37F-AEA5C3A54E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75814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360C9E-1E63-44C3-8B04-875354153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1286-DC1B-412E-962C-11F3C4B42890}" type="datetimeFigureOut">
              <a:rPr lang="en-AU" smtClean="0"/>
              <a:t>7/08/2020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AC45BD-D587-4C42-8BA4-E78FF1385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A56BE-796A-4A48-9AC6-83BC95CFB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8D931-84AB-42CA-B37F-AEA5C3A54E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37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BF6F-1AA7-463E-AF80-F78872086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5E3AF-15F9-4903-BF36-A69578C98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F391EA-B3FC-4AEF-9397-D038E6341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A3087-7B1A-41C2-87E5-1BCDD66B3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1286-DC1B-412E-962C-11F3C4B42890}" type="datetimeFigureOut">
              <a:rPr lang="en-AU" smtClean="0"/>
              <a:t>7/08/2020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BA2A02-504B-4F22-8D2D-5BDC65706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9142CC-99D7-4939-B2C5-AFEEEB5BC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8D931-84AB-42CA-B37F-AEA5C3A54E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19023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66DEA-1FA4-45D0-BB2B-DE0494244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620E58-096F-415D-A22C-49BF277190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4DE791-085B-42DE-A22F-F5681181F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832F51-35E4-42CE-A090-BEF2E2942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1286-DC1B-412E-962C-11F3C4B42890}" type="datetimeFigureOut">
              <a:rPr lang="en-AU" smtClean="0"/>
              <a:t>7/08/2020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8C3059-2142-4791-ADAD-477D1F8BA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E2D7C-ABD5-406C-87C5-1A44CE13D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8D931-84AB-42CA-B37F-AEA5C3A54E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951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6A2126-157A-4D29-B8C9-72C2DAB4E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756D07-414F-46E5-926B-F975D499DE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8109E-8F62-4509-97BF-4612B3D4FB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691286-DC1B-412E-962C-11F3C4B42890}" type="datetimeFigureOut">
              <a:rPr lang="en-AU" smtClean="0"/>
              <a:t>7/08/2020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3A981-C43D-4203-9BFE-5BBEB9EBC9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EE100-AC11-4DD9-B0B9-E0EE3B4A7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8D931-84AB-42CA-B37F-AEA5C3A54E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1683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tmp"/><Relationship Id="rId5" Type="http://schemas.openxmlformats.org/officeDocument/2006/relationships/image" Target="../media/image9.tmp"/><Relationship Id="rId4" Type="http://schemas.openxmlformats.org/officeDocument/2006/relationships/image" Target="../media/image8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tmp"/><Relationship Id="rId5" Type="http://schemas.openxmlformats.org/officeDocument/2006/relationships/image" Target="../media/image11.tmp"/><Relationship Id="rId4" Type="http://schemas.openxmlformats.org/officeDocument/2006/relationships/image" Target="../media/image7.tm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mall house on a farm&#10;&#10;Description automatically generated">
            <a:extLst>
              <a:ext uri="{FF2B5EF4-FFF2-40B4-BE49-F238E27FC236}">
                <a16:creationId xmlns:a16="http://schemas.microsoft.com/office/drawing/2014/main" id="{EE59F2D9-E57E-4EE8-8464-75C5296F8B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3657"/>
            <a:ext cx="12192000" cy="8875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69BBA2-3262-45BF-A2C4-6AE0A74A2359}"/>
              </a:ext>
            </a:extLst>
          </p:cNvPr>
          <p:cNvSpPr txBox="1"/>
          <p:nvPr/>
        </p:nvSpPr>
        <p:spPr>
          <a:xfrm>
            <a:off x="0" y="5934670"/>
            <a:ext cx="69072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b="1" i="1" dirty="0">
                <a:solidFill>
                  <a:schemeClr val="bg1"/>
                </a:solidFill>
              </a:rPr>
              <a:t>What’s it going to sell for?</a:t>
            </a:r>
          </a:p>
        </p:txBody>
      </p:sp>
    </p:spTree>
    <p:extLst>
      <p:ext uri="{BB962C8B-B14F-4D97-AF65-F5344CB8AC3E}">
        <p14:creationId xmlns:p14="http://schemas.microsoft.com/office/powerpoint/2010/main" val="1213666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13181-5E10-4D36-B993-CCCB1A090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Location affects property price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6910C8-9CA2-43B7-82A5-2A07D82D9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All with &gt;10 properties</a:t>
            </a:r>
          </a:p>
          <a:p>
            <a:pPr marL="0" indent="0">
              <a:buNone/>
            </a:pPr>
            <a:r>
              <a:rPr lang="en-AU" dirty="0"/>
              <a:t>Range $400K (Carramar) to $4,9230K (Linley Point)</a:t>
            </a:r>
          </a:p>
          <a:p>
            <a:pPr marL="0" indent="0">
              <a:buNone/>
            </a:pPr>
            <a:r>
              <a:rPr lang="en-AU" dirty="0"/>
              <a:t>Largest sample was Epping with 121 properties</a:t>
            </a:r>
          </a:p>
        </p:txBody>
      </p:sp>
    </p:spTree>
    <p:extLst>
      <p:ext uri="{BB962C8B-B14F-4D97-AF65-F5344CB8AC3E}">
        <p14:creationId xmlns:p14="http://schemas.microsoft.com/office/powerpoint/2010/main" val="331328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CEEA9-5934-4ADD-A38D-DA52C5685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Type of property affects price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2F605A01-3206-47AB-980B-6F950B570C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3965187"/>
              </p:ext>
            </p:extLst>
          </p:nvPr>
        </p:nvGraphicFramePr>
        <p:xfrm>
          <a:off x="4373418" y="1844040"/>
          <a:ext cx="3445164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2582">
                  <a:extLst>
                    <a:ext uri="{9D8B030D-6E8A-4147-A177-3AD203B41FA5}">
                      <a16:colId xmlns:a16="http://schemas.microsoft.com/office/drawing/2014/main" val="1335423666"/>
                    </a:ext>
                  </a:extLst>
                </a:gridCol>
                <a:gridCol w="1722582">
                  <a:extLst>
                    <a:ext uri="{9D8B030D-6E8A-4147-A177-3AD203B41FA5}">
                      <a16:colId xmlns:a16="http://schemas.microsoft.com/office/drawing/2014/main" val="2539100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sz="2000" dirty="0"/>
                        <a:t>Property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000" dirty="0"/>
                        <a:t>Mean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592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2000" dirty="0"/>
                        <a:t>Villa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2000" dirty="0"/>
                        <a:t>$920K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074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2000" dirty="0"/>
                        <a:t>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2000" dirty="0"/>
                        <a:t>$1,030K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022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2000" dirty="0"/>
                        <a:t>Townhouse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2000" dirty="0"/>
                        <a:t>$1,130K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135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2000" dirty="0"/>
                        <a:t>Duplex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2000" dirty="0"/>
                        <a:t>$1,190K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883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2000" dirty="0"/>
                        <a:t>Semi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2000" dirty="0"/>
                        <a:t>$1,450K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089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20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2000" dirty="0"/>
                        <a:t>$1,570K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809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2000" dirty="0"/>
                        <a:t>Terrace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2000" dirty="0"/>
                        <a:t>$2,260K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152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378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6D389-FBBE-4F78-97FC-FBF8ADA1A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COVID-19 hasn’t affected price</a:t>
            </a:r>
          </a:p>
        </p:txBody>
      </p:sp>
      <p:pic>
        <p:nvPicPr>
          <p:cNvPr id="9" name="Content Placeholder 8" descr="A picture containing fence&#10;&#10;Description automatically generated">
            <a:extLst>
              <a:ext uri="{FF2B5EF4-FFF2-40B4-BE49-F238E27FC236}">
                <a16:creationId xmlns:a16="http://schemas.microsoft.com/office/drawing/2014/main" id="{0DE88A80-0556-424D-8DD1-6B305FC9EA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66" y="1516517"/>
            <a:ext cx="10107720" cy="4802187"/>
          </a:xfrm>
        </p:spPr>
      </p:pic>
    </p:spTree>
    <p:extLst>
      <p:ext uri="{BB962C8B-B14F-4D97-AF65-F5344CB8AC3E}">
        <p14:creationId xmlns:p14="http://schemas.microsoft.com/office/powerpoint/2010/main" val="18491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alm trees&#10;&#10;Description automatically generated">
            <a:extLst>
              <a:ext uri="{FF2B5EF4-FFF2-40B4-BE49-F238E27FC236}">
                <a16:creationId xmlns:a16="http://schemas.microsoft.com/office/drawing/2014/main" id="{DBE80975-CD04-42BD-8752-61CC31A7D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0476">
            <a:off x="-1473796" y="-784791"/>
            <a:ext cx="7499032" cy="5613561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7DFCC4-DB17-47DC-A8C5-EEBBAFBC7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54891">
            <a:off x="7060602" y="1207826"/>
            <a:ext cx="9753600" cy="5324475"/>
          </a:xfrm>
          <a:prstGeom prst="rect">
            <a:avLst/>
          </a:prstGeom>
        </p:spPr>
      </p:pic>
      <p:pic>
        <p:nvPicPr>
          <p:cNvPr id="8" name="Picture 7" descr="A picture containing person, holding, person, hand&#10;&#10;Description automatically generated">
            <a:extLst>
              <a:ext uri="{FF2B5EF4-FFF2-40B4-BE49-F238E27FC236}">
                <a16:creationId xmlns:a16="http://schemas.microsoft.com/office/drawing/2014/main" id="{EE8A1408-BE94-4E31-9141-9DD8C5A33B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376" y="4163105"/>
            <a:ext cx="8142220" cy="609503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EC7D628-2F38-4557-B85B-28FB26CE75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82998" y="-1358485"/>
            <a:ext cx="9144000" cy="42862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67270E-295D-4B42-A600-4C3875623492}"/>
              </a:ext>
            </a:extLst>
          </p:cNvPr>
          <p:cNvSpPr/>
          <p:nvPr/>
        </p:nvSpPr>
        <p:spPr>
          <a:xfrm>
            <a:off x="3361765" y="2194112"/>
            <a:ext cx="5468470" cy="24697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800" dirty="0"/>
              <a:t>Can we predict the Sale Price?</a:t>
            </a:r>
          </a:p>
        </p:txBody>
      </p:sp>
    </p:spTree>
    <p:extLst>
      <p:ext uri="{BB962C8B-B14F-4D97-AF65-F5344CB8AC3E}">
        <p14:creationId xmlns:p14="http://schemas.microsoft.com/office/powerpoint/2010/main" val="2086035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377FE-A6B5-4547-8604-2DA6A0187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Five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319DF-C81C-4F14-B574-7F5E27A16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5510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AU" dirty="0"/>
              <a:t>Start with your suburb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Add $120K for every bedroom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Add $32K for every photograph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Add the house profile value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Subtract $1,500K</a:t>
            </a:r>
          </a:p>
        </p:txBody>
      </p:sp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6D7BF135-D45E-42CC-90D9-3BB4F1B8B8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5795436"/>
              </p:ext>
            </p:extLst>
          </p:nvPr>
        </p:nvGraphicFramePr>
        <p:xfrm>
          <a:off x="4373418" y="1844040"/>
          <a:ext cx="3445164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2582">
                  <a:extLst>
                    <a:ext uri="{9D8B030D-6E8A-4147-A177-3AD203B41FA5}">
                      <a16:colId xmlns:a16="http://schemas.microsoft.com/office/drawing/2014/main" val="1335423666"/>
                    </a:ext>
                  </a:extLst>
                </a:gridCol>
                <a:gridCol w="1722582">
                  <a:extLst>
                    <a:ext uri="{9D8B030D-6E8A-4147-A177-3AD203B41FA5}">
                      <a16:colId xmlns:a16="http://schemas.microsoft.com/office/drawing/2014/main" val="2539100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sz="2000" dirty="0"/>
                        <a:t>Suburb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000" dirty="0"/>
                        <a:t>Add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592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2000" dirty="0"/>
                        <a:t>Carramar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2000" dirty="0"/>
                        <a:t>$433K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074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2000" dirty="0"/>
                        <a:t>Claremont 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2000" dirty="0"/>
                        <a:t>Too little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022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2000" dirty="0"/>
                        <a:t>Epping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2000" dirty="0"/>
                        <a:t>$1724K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135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2000" dirty="0"/>
                        <a:t>Hornsby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2000" dirty="0"/>
                        <a:t>$1344K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883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2000" dirty="0"/>
                        <a:t>Manly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2000" dirty="0"/>
                        <a:t>$2178K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089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2000" dirty="0"/>
                        <a:t>Milson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2000" dirty="0"/>
                        <a:t>$4072K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809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2000" dirty="0"/>
                        <a:t>Sydney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2000" dirty="0"/>
                        <a:t>$1367K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152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2000" dirty="0"/>
                        <a:t>Surry Hills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2000" dirty="0"/>
                        <a:t>$1448K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038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2000" dirty="0"/>
                        <a:t>Vaucluse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2000" dirty="0"/>
                        <a:t>$4262K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416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2000" dirty="0"/>
                        <a:t>Zetland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2000" dirty="0"/>
                        <a:t>$1226K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638487"/>
                  </a:ext>
                </a:extLst>
              </a:tr>
            </a:tbl>
          </a:graphicData>
        </a:graphic>
      </p:graphicFrame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94A2731B-9926-43E1-9E76-D05A6CB1F6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4729066"/>
              </p:ext>
            </p:extLst>
          </p:nvPr>
        </p:nvGraphicFramePr>
        <p:xfrm>
          <a:off x="8118763" y="1845425"/>
          <a:ext cx="3445164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2582">
                  <a:extLst>
                    <a:ext uri="{9D8B030D-6E8A-4147-A177-3AD203B41FA5}">
                      <a16:colId xmlns:a16="http://schemas.microsoft.com/office/drawing/2014/main" val="1335423666"/>
                    </a:ext>
                  </a:extLst>
                </a:gridCol>
                <a:gridCol w="1722582">
                  <a:extLst>
                    <a:ext uri="{9D8B030D-6E8A-4147-A177-3AD203B41FA5}">
                      <a16:colId xmlns:a16="http://schemas.microsoft.com/office/drawing/2014/main" val="2539100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sz="2000" dirty="0"/>
                        <a:t>Property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000" dirty="0"/>
                        <a:t>Add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592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2000" dirty="0"/>
                        <a:t>Villa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2000" dirty="0"/>
                        <a:t>$506K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074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2000" dirty="0"/>
                        <a:t>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2000" dirty="0"/>
                        <a:t>$550K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022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2000" dirty="0"/>
                        <a:t>Townhouse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2000" dirty="0"/>
                        <a:t>$613K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135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2000" dirty="0"/>
                        <a:t>Duplex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2000" dirty="0"/>
                        <a:t>$671K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883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2000" dirty="0"/>
                        <a:t>Semi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2000" dirty="0"/>
                        <a:t>$756K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089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20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2000" dirty="0"/>
                        <a:t>$813K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809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2000" dirty="0"/>
                        <a:t>Terrace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2000" dirty="0"/>
                        <a:t>$968K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152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996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AF486-2A01-4772-AF67-62573A804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 calculation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0CD80-4F07-4157-BA3D-68DA29987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6073" y="1481165"/>
            <a:ext cx="5045363" cy="5595072"/>
          </a:xfrm>
        </p:spPr>
        <p:txBody>
          <a:bodyPr/>
          <a:lstStyle/>
          <a:p>
            <a:pPr marL="0" indent="0">
              <a:buNone/>
              <a:tabLst>
                <a:tab pos="3582988" algn="r"/>
                <a:tab pos="4840288" algn="r"/>
              </a:tabLst>
            </a:pPr>
            <a:r>
              <a:rPr lang="en-AU" dirty="0"/>
              <a:t>Suburb		$1284</a:t>
            </a:r>
          </a:p>
          <a:p>
            <a:pPr marL="0" indent="0">
              <a:buNone/>
              <a:tabLst>
                <a:tab pos="3582988" algn="r"/>
                <a:tab pos="4840288" algn="r"/>
              </a:tabLst>
            </a:pPr>
            <a:r>
              <a:rPr lang="en-AU" dirty="0"/>
              <a:t>3 * Bedrooms	$120 * 3	$360</a:t>
            </a:r>
          </a:p>
          <a:p>
            <a:pPr marL="0" indent="0">
              <a:buNone/>
              <a:tabLst>
                <a:tab pos="3582988" algn="r"/>
                <a:tab pos="4840288" algn="r"/>
              </a:tabLst>
            </a:pPr>
            <a:r>
              <a:rPr lang="en-AU" dirty="0"/>
              <a:t>6 * Photos	$32 * 6	$192</a:t>
            </a:r>
          </a:p>
          <a:p>
            <a:pPr marL="0" indent="0">
              <a:buNone/>
              <a:tabLst>
                <a:tab pos="3582988" algn="r"/>
                <a:tab pos="4840288" algn="r"/>
              </a:tabLst>
            </a:pPr>
            <a:r>
              <a:rPr lang="en-AU" dirty="0"/>
              <a:t>Type of house		$613</a:t>
            </a:r>
          </a:p>
          <a:p>
            <a:pPr marL="0" indent="0">
              <a:buNone/>
              <a:tabLst>
                <a:tab pos="3582988" algn="r"/>
                <a:tab pos="4840288" algn="r"/>
              </a:tabLst>
            </a:pPr>
            <a:r>
              <a:rPr lang="en-AU" dirty="0"/>
              <a:t>Less	</a:t>
            </a:r>
            <a:r>
              <a:rPr lang="en-AU" u="sng" dirty="0"/>
              <a:t>	-$1500</a:t>
            </a:r>
          </a:p>
          <a:p>
            <a:pPr marL="0" indent="0">
              <a:buNone/>
              <a:tabLst>
                <a:tab pos="3582988" algn="r"/>
                <a:tab pos="4840288" algn="r"/>
              </a:tabLst>
            </a:pPr>
            <a:r>
              <a:rPr lang="en-AU" dirty="0"/>
              <a:t>	Calculated valuation	$949</a:t>
            </a:r>
          </a:p>
          <a:p>
            <a:pPr marL="0" indent="0">
              <a:buNone/>
              <a:tabLst>
                <a:tab pos="3582988" algn="r"/>
                <a:tab pos="4840288" algn="r"/>
              </a:tabLst>
            </a:pPr>
            <a:endParaRPr lang="en-AU" dirty="0"/>
          </a:p>
          <a:p>
            <a:pPr marL="0" indent="0">
              <a:buNone/>
              <a:tabLst>
                <a:tab pos="3582988" algn="r"/>
                <a:tab pos="4840288" algn="r"/>
              </a:tabLst>
            </a:pPr>
            <a:r>
              <a:rPr lang="en-AU" dirty="0"/>
              <a:t>	Error	$109</a:t>
            </a:r>
          </a:p>
          <a:p>
            <a:pPr marL="0" indent="0">
              <a:buNone/>
              <a:tabLst>
                <a:tab pos="3582988" algn="r"/>
                <a:tab pos="4840288" algn="r"/>
              </a:tabLst>
            </a:pPr>
            <a:r>
              <a:rPr lang="en-AU" dirty="0"/>
              <a:t>		13%</a:t>
            </a:r>
          </a:p>
        </p:txBody>
      </p:sp>
      <p:pic>
        <p:nvPicPr>
          <p:cNvPr id="5" name="Content Placeholder 4" descr="A screenshot of a living room&#10;&#10;Description automatically generated">
            <a:extLst>
              <a:ext uri="{FF2B5EF4-FFF2-40B4-BE49-F238E27FC236}">
                <a16:creationId xmlns:a16="http://schemas.microsoft.com/office/drawing/2014/main" id="{95333BC5-A5FD-47A4-BB5E-608808F530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69"/>
          <a:stretch/>
        </p:blipFill>
        <p:spPr>
          <a:xfrm>
            <a:off x="434109" y="1481165"/>
            <a:ext cx="4886036" cy="51243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3E0D457-5017-4433-9C90-2DF296B3CBF7}"/>
              </a:ext>
            </a:extLst>
          </p:cNvPr>
          <p:cNvCxnSpPr/>
          <p:nvPr/>
        </p:nvCxnSpPr>
        <p:spPr>
          <a:xfrm flipV="1">
            <a:off x="2189018" y="1690688"/>
            <a:ext cx="4054764" cy="23526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8E617B7-FB5A-4EFA-BABC-FF6CC20B2143}"/>
              </a:ext>
            </a:extLst>
          </p:cNvPr>
          <p:cNvCxnSpPr/>
          <p:nvPr/>
        </p:nvCxnSpPr>
        <p:spPr>
          <a:xfrm flipV="1">
            <a:off x="655782" y="2170545"/>
            <a:ext cx="5560291" cy="22906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C4C9E82-94B2-48B9-A702-015D09880706}"/>
              </a:ext>
            </a:extLst>
          </p:cNvPr>
          <p:cNvCxnSpPr/>
          <p:nvPr/>
        </p:nvCxnSpPr>
        <p:spPr>
          <a:xfrm flipV="1">
            <a:off x="1219200" y="2706255"/>
            <a:ext cx="4996873" cy="296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8CE072F-2EB9-41E8-81B5-2BB114A0268D}"/>
              </a:ext>
            </a:extLst>
          </p:cNvPr>
          <p:cNvCxnSpPr/>
          <p:nvPr/>
        </p:nvCxnSpPr>
        <p:spPr>
          <a:xfrm flipV="1">
            <a:off x="2410691" y="3205018"/>
            <a:ext cx="3805382" cy="13168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9A191BF5-5036-4B3C-B306-4B516555E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526" y="4343400"/>
            <a:ext cx="25146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00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410A7-067C-4EB0-9728-1317D6075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For Data Scientists Only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B6C91-6713-417B-B4BC-4DC1DD31B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R = 0.725 so what is going on? Is our data OK?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0.725 sounds high but not really… we need &gt; 0.95 for prediction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38BBDEF-3444-403E-9789-2CE3877CE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930" y="2493964"/>
            <a:ext cx="3581900" cy="254353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48A1372-DB4F-42A7-ABC6-422E689FE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544" y="2493964"/>
            <a:ext cx="3524742" cy="25435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99A834-A3D1-4214-83FC-70E6F081ED95}"/>
              </a:ext>
            </a:extLst>
          </p:cNvPr>
          <p:cNvSpPr txBox="1"/>
          <p:nvPr/>
        </p:nvSpPr>
        <p:spPr>
          <a:xfrm>
            <a:off x="9017000" y="2857788"/>
            <a:ext cx="2336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i="1" dirty="0"/>
              <a:t>Error profile:</a:t>
            </a:r>
          </a:p>
          <a:p>
            <a:pPr algn="r"/>
            <a:r>
              <a:rPr lang="en-AU" sz="1600" dirty="0"/>
              <a:t>n=3594</a:t>
            </a:r>
          </a:p>
          <a:p>
            <a:pPr algn="r"/>
            <a:r>
              <a:rPr lang="el-GR" sz="1600" dirty="0"/>
              <a:t>μ</a:t>
            </a:r>
            <a:r>
              <a:rPr lang="en-AU" sz="1600" dirty="0"/>
              <a:t>=66K</a:t>
            </a:r>
          </a:p>
          <a:p>
            <a:pPr algn="r"/>
            <a:r>
              <a:rPr lang="el-GR" sz="1600" dirty="0"/>
              <a:t>σ</a:t>
            </a:r>
            <a:r>
              <a:rPr lang="en-AU" sz="1600" dirty="0"/>
              <a:t>=510K</a:t>
            </a:r>
          </a:p>
          <a:p>
            <a:pPr algn="r"/>
            <a:r>
              <a:rPr lang="en-AU" sz="1600" dirty="0"/>
              <a:t>68% in (-440K to 570K)</a:t>
            </a:r>
          </a:p>
          <a:p>
            <a:pPr algn="r"/>
            <a:r>
              <a:rPr lang="en-AU" sz="1600" dirty="0"/>
              <a:t>95% in (-950K to 1090K)</a:t>
            </a:r>
          </a:p>
          <a:p>
            <a:pPr algn="r"/>
            <a:r>
              <a:rPr lang="en-AU" sz="1600" dirty="0"/>
              <a:t>Slight skew in errors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7D1F88-D38D-4E93-AA32-5BA902E7F1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688" y="2493964"/>
            <a:ext cx="3610479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4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rain, water&#10;&#10;Description automatically generated">
            <a:extLst>
              <a:ext uri="{FF2B5EF4-FFF2-40B4-BE49-F238E27FC236}">
                <a16:creationId xmlns:a16="http://schemas.microsoft.com/office/drawing/2014/main" id="{8F823F84-5DF5-46FA-A72B-39B065961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07873" y="0"/>
            <a:ext cx="10698908" cy="68580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C2CE5D-06C3-4B83-8AC6-CA90B80B9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789" y="-253242"/>
            <a:ext cx="6019800" cy="3009900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1F140425-EC8F-4000-B354-010E4CB74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04342">
            <a:off x="5762769" y="2224237"/>
            <a:ext cx="7529839" cy="564737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67270E-295D-4B42-A600-4C3875623492}"/>
              </a:ext>
            </a:extLst>
          </p:cNvPr>
          <p:cNvSpPr/>
          <p:nvPr/>
        </p:nvSpPr>
        <p:spPr>
          <a:xfrm>
            <a:off x="3361765" y="2194112"/>
            <a:ext cx="5468470" cy="24697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800" dirty="0"/>
              <a:t>What have we discovered?</a:t>
            </a:r>
          </a:p>
        </p:txBody>
      </p:sp>
    </p:spTree>
    <p:extLst>
      <p:ext uri="{BB962C8B-B14F-4D97-AF65-F5344CB8AC3E}">
        <p14:creationId xmlns:p14="http://schemas.microsoft.com/office/powerpoint/2010/main" val="791310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3A60B-83CF-4E50-8E6B-D7B8F71E0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 of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4F3C6-5F85-40F0-A62B-B8299E803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Sell before auction</a:t>
            </a:r>
          </a:p>
          <a:p>
            <a:pPr marL="0" indent="0">
              <a:buNone/>
            </a:pPr>
            <a:r>
              <a:rPr lang="en-AU" dirty="0"/>
              <a:t>	potential 3% uplift on value</a:t>
            </a:r>
          </a:p>
          <a:p>
            <a:pPr marL="0" indent="0">
              <a:buNone/>
            </a:pPr>
            <a:r>
              <a:rPr lang="en-AU" dirty="0"/>
              <a:t>Add a new bedroom</a:t>
            </a:r>
          </a:p>
          <a:p>
            <a:pPr marL="0" indent="0">
              <a:buNone/>
            </a:pPr>
            <a:r>
              <a:rPr lang="en-AU" dirty="0"/>
              <a:t>	but only if it costs you less than $360K</a:t>
            </a:r>
          </a:p>
          <a:p>
            <a:pPr marL="0" indent="0">
              <a:buNone/>
            </a:pPr>
            <a:r>
              <a:rPr lang="en-AU" dirty="0"/>
              <a:t>Use lots of photos</a:t>
            </a:r>
          </a:p>
          <a:p>
            <a:pPr marL="0" indent="0">
              <a:buNone/>
            </a:pPr>
            <a:r>
              <a:rPr lang="en-AU" dirty="0"/>
              <a:t>	each one is worth $32K</a:t>
            </a:r>
          </a:p>
          <a:p>
            <a:pPr marL="0" indent="0">
              <a:buNone/>
            </a:pPr>
            <a:r>
              <a:rPr lang="en-AU" dirty="0"/>
              <a:t>Predicting what your property will sell for</a:t>
            </a:r>
          </a:p>
          <a:p>
            <a:pPr marL="0" indent="0">
              <a:buNone/>
            </a:pPr>
            <a:r>
              <a:rPr lang="en-AU" dirty="0"/>
              <a:t>	need more data</a:t>
            </a: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5476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395D8-4B4E-408D-90FD-C5C2A5C62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to try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F4ABC-57B9-4FC9-AA94-8116BBD92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Head to: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https://github.com/briandorricott/DataScience-Exchange.git</a:t>
            </a:r>
          </a:p>
        </p:txBody>
      </p:sp>
    </p:spTree>
    <p:extLst>
      <p:ext uri="{BB962C8B-B14F-4D97-AF65-F5344CB8AC3E}">
        <p14:creationId xmlns:p14="http://schemas.microsoft.com/office/powerpoint/2010/main" val="2377060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2367D9-94AB-487F-812A-60BCB1F94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00" y="642366"/>
            <a:ext cx="4425960" cy="24896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C0F86E-B305-4047-B841-BBB84AB9F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639" y="642366"/>
            <a:ext cx="4425961" cy="24896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348F29-49BF-4357-8876-BA68B796D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400" y="3726031"/>
            <a:ext cx="4425960" cy="24896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9C6959-FEA7-4C2F-94FA-CC2B59BFA9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4638" y="3726030"/>
            <a:ext cx="4425962" cy="248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37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FCCE93-83A8-4BDA-85B6-816B2808B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363" y="3744900"/>
            <a:ext cx="3667637" cy="3381847"/>
          </a:xfrm>
          <a:prstGeom prst="rect">
            <a:avLst/>
          </a:prstGeom>
        </p:spPr>
      </p:pic>
      <p:pic>
        <p:nvPicPr>
          <p:cNvPr id="8" name="Content Placeholder 4" descr="A screenshot of a living room&#10;&#10;Description automatically generated">
            <a:extLst>
              <a:ext uri="{FF2B5EF4-FFF2-40B4-BE49-F238E27FC236}">
                <a16:creationId xmlns:a16="http://schemas.microsoft.com/office/drawing/2014/main" id="{8DF0FE87-A142-4CEF-A580-B262BB817E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69"/>
          <a:stretch/>
        </p:blipFill>
        <p:spPr>
          <a:xfrm rot="1793217">
            <a:off x="-833160" y="-197403"/>
            <a:ext cx="4774324" cy="5007140"/>
          </a:xfrm>
          <a:prstGeom prst="rect">
            <a:avLst/>
          </a:prstGeom>
        </p:spPr>
      </p:pic>
      <p:pic>
        <p:nvPicPr>
          <p:cNvPr id="5" name="Picture 4" descr="A picture containing group&#10;&#10;Description automatically generated">
            <a:extLst>
              <a:ext uri="{FF2B5EF4-FFF2-40B4-BE49-F238E27FC236}">
                <a16:creationId xmlns:a16="http://schemas.microsoft.com/office/drawing/2014/main" id="{A6E70497-2212-44FD-B8BA-B843FFAD9C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8082">
            <a:off x="2427024" y="-717549"/>
            <a:ext cx="11109682" cy="3818521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8D70B0-EC43-4F32-85DE-697BCF609E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0866">
            <a:off x="-1319894" y="5399356"/>
            <a:ext cx="6306430" cy="2086266"/>
          </a:xfrm>
          <a:prstGeom prst="rect">
            <a:avLst/>
          </a:prstGeom>
        </p:spPr>
      </p:pic>
      <p:pic>
        <p:nvPicPr>
          <p:cNvPr id="13" name="Picture 12" descr="A picture containing people&#10;&#10;Description automatically generated">
            <a:extLst>
              <a:ext uri="{FF2B5EF4-FFF2-40B4-BE49-F238E27FC236}">
                <a16:creationId xmlns:a16="http://schemas.microsoft.com/office/drawing/2014/main" id="{144483B1-A9BB-46CA-8572-D84CDEC697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34" y="4472133"/>
            <a:ext cx="5921173" cy="23797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9D9043D-9CC2-4602-B4AC-0928498768BD}"/>
              </a:ext>
            </a:extLst>
          </p:cNvPr>
          <p:cNvSpPr/>
          <p:nvPr/>
        </p:nvSpPr>
        <p:spPr>
          <a:xfrm>
            <a:off x="3361765" y="2194112"/>
            <a:ext cx="5468470" cy="24697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800" dirty="0"/>
              <a:t>Finding the Data (and EDA)</a:t>
            </a:r>
          </a:p>
        </p:txBody>
      </p:sp>
    </p:spTree>
    <p:extLst>
      <p:ext uri="{BB962C8B-B14F-4D97-AF65-F5344CB8AC3E}">
        <p14:creationId xmlns:p14="http://schemas.microsoft.com/office/powerpoint/2010/main" val="617074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F4477-5D19-422A-A18A-E6A64B79E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Where is the data?</a:t>
            </a:r>
          </a:p>
        </p:txBody>
      </p:sp>
      <p:pic>
        <p:nvPicPr>
          <p:cNvPr id="5" name="Content Placeholder 4" descr="A screenshot of a living room&#10;&#10;Description automatically generated">
            <a:extLst>
              <a:ext uri="{FF2B5EF4-FFF2-40B4-BE49-F238E27FC236}">
                <a16:creationId xmlns:a16="http://schemas.microsoft.com/office/drawing/2014/main" id="{E63F9679-1AF6-487C-98DC-DC7E237E4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69"/>
          <a:stretch/>
        </p:blipFill>
        <p:spPr>
          <a:xfrm>
            <a:off x="0" y="2696524"/>
            <a:ext cx="3815255" cy="4001303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AE9EA3B-2B9D-47FD-B939-CA86E6C2945E}"/>
              </a:ext>
            </a:extLst>
          </p:cNvPr>
          <p:cNvSpPr txBox="1"/>
          <p:nvPr/>
        </p:nvSpPr>
        <p:spPr>
          <a:xfrm>
            <a:off x="8999587" y="973922"/>
            <a:ext cx="135171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Pricing</a:t>
            </a:r>
          </a:p>
          <a:p>
            <a:r>
              <a:rPr lang="en-AU" sz="2800" dirty="0"/>
              <a:t>Address</a:t>
            </a:r>
          </a:p>
          <a:p>
            <a:r>
              <a:rPr lang="en-AU" sz="2800" dirty="0"/>
              <a:t>Details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0F5A0AE-D5A3-4575-B2EB-12FFBB548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15" y="1861405"/>
            <a:ext cx="1219370" cy="409632"/>
          </a:xfrm>
          <a:prstGeom prst="rect">
            <a:avLst/>
          </a:prstGeom>
        </p:spPr>
      </p:pic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1D1D12-88D4-47C1-84E6-F84130B0A8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16" b="9663"/>
          <a:stretch/>
        </p:blipFill>
        <p:spPr>
          <a:xfrm>
            <a:off x="2773204" y="2138709"/>
            <a:ext cx="5284916" cy="2418085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CB1B54-00D0-49FC-8E84-7FC09179D188}"/>
              </a:ext>
            </a:extLst>
          </p:cNvPr>
          <p:cNvCxnSpPr>
            <a:cxnSpLocks/>
          </p:cNvCxnSpPr>
          <p:nvPr/>
        </p:nvCxnSpPr>
        <p:spPr>
          <a:xfrm flipH="1">
            <a:off x="5155057" y="1277301"/>
            <a:ext cx="3779631" cy="11871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A7150A-93DA-4C62-9B31-A45F82B0E53F}"/>
              </a:ext>
            </a:extLst>
          </p:cNvPr>
          <p:cNvCxnSpPr>
            <a:cxnSpLocks/>
          </p:cNvCxnSpPr>
          <p:nvPr/>
        </p:nvCxnSpPr>
        <p:spPr>
          <a:xfrm flipH="1">
            <a:off x="5383214" y="1666419"/>
            <a:ext cx="3583924" cy="15408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3F6A62-7C2B-4EC0-BF46-D5EA4C46547F}"/>
              </a:ext>
            </a:extLst>
          </p:cNvPr>
          <p:cNvCxnSpPr>
            <a:cxnSpLocks/>
          </p:cNvCxnSpPr>
          <p:nvPr/>
        </p:nvCxnSpPr>
        <p:spPr>
          <a:xfrm flipH="1">
            <a:off x="4819450" y="2079806"/>
            <a:ext cx="4115238" cy="169618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D95BEF1-68DD-4B42-B42C-807F3569B142}"/>
              </a:ext>
            </a:extLst>
          </p:cNvPr>
          <p:cNvCxnSpPr/>
          <p:nvPr/>
        </p:nvCxnSpPr>
        <p:spPr>
          <a:xfrm flipV="1">
            <a:off x="0" y="2138709"/>
            <a:ext cx="2773204" cy="22346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5A9F943-609F-4118-9ED0-5283DBD72B05}"/>
              </a:ext>
            </a:extLst>
          </p:cNvPr>
          <p:cNvCxnSpPr>
            <a:cxnSpLocks/>
          </p:cNvCxnSpPr>
          <p:nvPr/>
        </p:nvCxnSpPr>
        <p:spPr>
          <a:xfrm flipV="1">
            <a:off x="1896636" y="4556795"/>
            <a:ext cx="6161484" cy="7107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C6D82EC1-86A9-4FB4-BE5F-C164E29013B6}"/>
              </a:ext>
            </a:extLst>
          </p:cNvPr>
          <p:cNvSpPr/>
          <p:nvPr/>
        </p:nvSpPr>
        <p:spPr>
          <a:xfrm>
            <a:off x="0" y="4373318"/>
            <a:ext cx="1896636" cy="8942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475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F4477-5D19-422A-A18A-E6A64B79E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Where is the data?</a:t>
            </a:r>
          </a:p>
        </p:txBody>
      </p:sp>
      <p:pic>
        <p:nvPicPr>
          <p:cNvPr id="5" name="Content Placeholder 4" descr="A screenshot of a living room&#10;&#10;Description automatically generated">
            <a:extLst>
              <a:ext uri="{FF2B5EF4-FFF2-40B4-BE49-F238E27FC236}">
                <a16:creationId xmlns:a16="http://schemas.microsoft.com/office/drawing/2014/main" id="{E63F9679-1AF6-487C-98DC-DC7E237E4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69"/>
          <a:stretch/>
        </p:blipFill>
        <p:spPr>
          <a:xfrm>
            <a:off x="0" y="2696524"/>
            <a:ext cx="3815255" cy="4001303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AE9EA3B-2B9D-47FD-B939-CA86E6C2945E}"/>
              </a:ext>
            </a:extLst>
          </p:cNvPr>
          <p:cNvSpPr txBox="1"/>
          <p:nvPr/>
        </p:nvSpPr>
        <p:spPr>
          <a:xfrm>
            <a:off x="8999587" y="973922"/>
            <a:ext cx="135171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Pricing</a:t>
            </a:r>
          </a:p>
          <a:p>
            <a:r>
              <a:rPr lang="en-AU" sz="2800" dirty="0"/>
              <a:t>Address</a:t>
            </a:r>
          </a:p>
          <a:p>
            <a:r>
              <a:rPr lang="en-AU" sz="2800" dirty="0"/>
              <a:t>Details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0F5A0AE-D5A3-4575-B2EB-12FFBB5483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15" y="1861405"/>
            <a:ext cx="1219370" cy="409632"/>
          </a:xfrm>
          <a:prstGeom prst="rect">
            <a:avLst/>
          </a:prstGeom>
        </p:spPr>
      </p:pic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1D1D12-88D4-47C1-84E6-F84130B0A8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16" b="9663"/>
          <a:stretch/>
        </p:blipFill>
        <p:spPr>
          <a:xfrm>
            <a:off x="2773204" y="2138709"/>
            <a:ext cx="5284916" cy="2418085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CB1B54-00D0-49FC-8E84-7FC09179D188}"/>
              </a:ext>
            </a:extLst>
          </p:cNvPr>
          <p:cNvCxnSpPr>
            <a:cxnSpLocks/>
          </p:cNvCxnSpPr>
          <p:nvPr/>
        </p:nvCxnSpPr>
        <p:spPr>
          <a:xfrm flipH="1">
            <a:off x="5155057" y="1277301"/>
            <a:ext cx="3779631" cy="11871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A7150A-93DA-4C62-9B31-A45F82B0E53F}"/>
              </a:ext>
            </a:extLst>
          </p:cNvPr>
          <p:cNvCxnSpPr>
            <a:cxnSpLocks/>
          </p:cNvCxnSpPr>
          <p:nvPr/>
        </p:nvCxnSpPr>
        <p:spPr>
          <a:xfrm flipH="1">
            <a:off x="5383214" y="1666419"/>
            <a:ext cx="3583924" cy="15408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3F6A62-7C2B-4EC0-BF46-D5EA4C46547F}"/>
              </a:ext>
            </a:extLst>
          </p:cNvPr>
          <p:cNvCxnSpPr>
            <a:cxnSpLocks/>
          </p:cNvCxnSpPr>
          <p:nvPr/>
        </p:nvCxnSpPr>
        <p:spPr>
          <a:xfrm flipH="1">
            <a:off x="4819450" y="2079806"/>
            <a:ext cx="4115238" cy="169618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D95BEF1-68DD-4B42-B42C-807F3569B142}"/>
              </a:ext>
            </a:extLst>
          </p:cNvPr>
          <p:cNvCxnSpPr/>
          <p:nvPr/>
        </p:nvCxnSpPr>
        <p:spPr>
          <a:xfrm flipV="1">
            <a:off x="0" y="2138709"/>
            <a:ext cx="2773204" cy="22346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5A9F943-609F-4118-9ED0-5283DBD72B05}"/>
              </a:ext>
            </a:extLst>
          </p:cNvPr>
          <p:cNvCxnSpPr>
            <a:cxnSpLocks/>
          </p:cNvCxnSpPr>
          <p:nvPr/>
        </p:nvCxnSpPr>
        <p:spPr>
          <a:xfrm flipV="1">
            <a:off x="1896636" y="4556795"/>
            <a:ext cx="6161484" cy="7107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C6D82EC1-86A9-4FB4-BE5F-C164E29013B6}"/>
              </a:ext>
            </a:extLst>
          </p:cNvPr>
          <p:cNvSpPr/>
          <p:nvPr/>
        </p:nvSpPr>
        <p:spPr>
          <a:xfrm>
            <a:off x="0" y="4373318"/>
            <a:ext cx="1896636" cy="8942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8" name="Scraping housing data">
            <a:hlinkClick r:id="" action="ppaction://media"/>
            <a:extLst>
              <a:ext uri="{FF2B5EF4-FFF2-40B4-BE49-F238E27FC236}">
                <a16:creationId xmlns:a16="http://schemas.microsoft.com/office/drawing/2014/main" id="{7D7444B2-18AE-48C0-BDC1-C6C9392CE7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44832" y="4239590"/>
            <a:ext cx="5844918" cy="23014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73182F5-FD67-419A-A1B8-46DC1E48872E}"/>
              </a:ext>
            </a:extLst>
          </p:cNvPr>
          <p:cNvSpPr txBox="1"/>
          <p:nvPr/>
        </p:nvSpPr>
        <p:spPr>
          <a:xfrm>
            <a:off x="9062315" y="3716370"/>
            <a:ext cx="2868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Scaping the data…</a:t>
            </a:r>
          </a:p>
        </p:txBody>
      </p:sp>
    </p:spTree>
    <p:extLst>
      <p:ext uri="{BB962C8B-B14F-4D97-AF65-F5344CB8AC3E}">
        <p14:creationId xmlns:p14="http://schemas.microsoft.com/office/powerpoint/2010/main" val="26092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9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49637-5942-42E1-8ACB-E11F6085E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we got…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72003AE-2337-4DFF-B51A-10B901DBC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440497"/>
              </p:ext>
            </p:extLst>
          </p:nvPr>
        </p:nvGraphicFramePr>
        <p:xfrm>
          <a:off x="838200" y="1389380"/>
          <a:ext cx="10515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5469">
                  <a:extLst>
                    <a:ext uri="{9D8B030D-6E8A-4147-A177-3AD203B41FA5}">
                      <a16:colId xmlns:a16="http://schemas.microsoft.com/office/drawing/2014/main" val="4042500480"/>
                    </a:ext>
                  </a:extLst>
                </a:gridCol>
                <a:gridCol w="1031405">
                  <a:extLst>
                    <a:ext uri="{9D8B030D-6E8A-4147-A177-3AD203B41FA5}">
                      <a16:colId xmlns:a16="http://schemas.microsoft.com/office/drawing/2014/main" val="3084035117"/>
                    </a:ext>
                  </a:extLst>
                </a:gridCol>
                <a:gridCol w="8238726">
                  <a:extLst>
                    <a:ext uri="{9D8B030D-6E8A-4147-A177-3AD203B41FA5}">
                      <a16:colId xmlns:a16="http://schemas.microsoft.com/office/drawing/2014/main" val="32250173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87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When the property was sold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818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Suburb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Name of suburb (529 unique, 263 with more than 10 properties)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496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{Before, At, After} Auction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152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From $310K to $8460K (2,288 missing)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893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Profile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{House, Unit, Townhouse, Villa, Semi, Duplex, Terrace, Studio}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919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Beds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 to 12 bedrooms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283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Baths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 to 7 bathrooms (70 missing)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918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 to 9 car spaces (1,162 missing)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888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Size in m2  (largest 1M m2) (4,965 missing)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329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Photo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 to 67 photos provided (1,040 missing)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822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ABEAD11-6FBE-4518-850C-5DAEC1496386}"/>
              </a:ext>
            </a:extLst>
          </p:cNvPr>
          <p:cNvSpPr txBox="1"/>
          <p:nvPr/>
        </p:nvSpPr>
        <p:spPr>
          <a:xfrm>
            <a:off x="1929827" y="5800436"/>
            <a:ext cx="8332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i="1" dirty="0"/>
              <a:t>10,989 records, 8,701 with price, 4,288 complete </a:t>
            </a:r>
          </a:p>
        </p:txBody>
      </p:sp>
    </p:spTree>
    <p:extLst>
      <p:ext uri="{BB962C8B-B14F-4D97-AF65-F5344CB8AC3E}">
        <p14:creationId xmlns:p14="http://schemas.microsoft.com/office/powerpoint/2010/main" val="2377391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E53E0A-1696-4D33-82F6-A8EFE19D2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Categorical to Numerical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3F6566-DD0B-40DD-AB6F-D00374819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Property type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F88D63-4535-437C-8516-17634EA22BE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8 Unique values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Added column</a:t>
            </a:r>
          </a:p>
          <a:p>
            <a:pPr marL="0" indent="0">
              <a:buNone/>
            </a:pPr>
            <a:r>
              <a:rPr lang="en-AU" dirty="0"/>
              <a:t>Mean of price for property type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R</a:t>
            </a:r>
            <a:r>
              <a:rPr lang="en-AU" baseline="30000" dirty="0"/>
              <a:t>2</a:t>
            </a:r>
            <a:r>
              <a:rPr lang="en-AU" dirty="0"/>
              <a:t> = 0.238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CB3B76-9CF6-4902-9555-50D7D75CC7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AU" dirty="0"/>
              <a:t>Suburb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6A8E1C3-1013-4D63-B232-2B71F9F2955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529 unique</a:t>
            </a:r>
          </a:p>
          <a:p>
            <a:pPr marL="0" indent="0">
              <a:buNone/>
            </a:pPr>
            <a:r>
              <a:rPr lang="en-AU" dirty="0"/>
              <a:t>263 with &gt; 10 properties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Added column</a:t>
            </a:r>
          </a:p>
          <a:p>
            <a:pPr marL="0" indent="0">
              <a:buNone/>
            </a:pPr>
            <a:r>
              <a:rPr lang="en-AU" dirty="0"/>
              <a:t>Mean of suburb price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R</a:t>
            </a:r>
            <a:r>
              <a:rPr lang="en-AU" baseline="30000" dirty="0"/>
              <a:t>2</a:t>
            </a:r>
            <a:r>
              <a:rPr lang="en-AU" dirty="0"/>
              <a:t> = 0.711</a:t>
            </a:r>
          </a:p>
        </p:txBody>
      </p:sp>
    </p:spTree>
    <p:extLst>
      <p:ext uri="{BB962C8B-B14F-4D97-AF65-F5344CB8AC3E}">
        <p14:creationId xmlns:p14="http://schemas.microsoft.com/office/powerpoint/2010/main" val="3804391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AA5077CC-55E7-455A-96DF-48B72C4B2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57471"/>
            <a:ext cx="12192000" cy="81338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67270E-295D-4B42-A600-4C3875623492}"/>
              </a:ext>
            </a:extLst>
          </p:cNvPr>
          <p:cNvSpPr/>
          <p:nvPr/>
        </p:nvSpPr>
        <p:spPr>
          <a:xfrm>
            <a:off x="3361765" y="2194112"/>
            <a:ext cx="5468470" cy="24697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800" dirty="0"/>
              <a:t>What impacts the Sale Price?</a:t>
            </a:r>
          </a:p>
        </p:txBody>
      </p:sp>
    </p:spTree>
    <p:extLst>
      <p:ext uri="{BB962C8B-B14F-4D97-AF65-F5344CB8AC3E}">
        <p14:creationId xmlns:p14="http://schemas.microsoft.com/office/powerpoint/2010/main" val="836475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0F6BF-21E9-4023-9BD3-736D55219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When property is sold affects price?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22163-84E4-4CB2-9E4F-7005419FF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Before		98% certainty </a:t>
            </a:r>
          </a:p>
          <a:p>
            <a:pPr marL="0" indent="0">
              <a:buNone/>
            </a:pPr>
            <a:r>
              <a:rPr lang="en-AU" dirty="0"/>
              <a:t>			$1,420,000 			</a:t>
            </a:r>
            <a:r>
              <a:rPr lang="en-AU" sz="1400" dirty="0"/>
              <a:t>(n=2956 , </a:t>
            </a:r>
            <a:r>
              <a:rPr lang="el-GR" sz="1400" dirty="0"/>
              <a:t>σ</a:t>
            </a:r>
            <a:r>
              <a:rPr lang="en-AU" sz="1400" dirty="0"/>
              <a:t>=729K )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At auction		3.0% less than Before	</a:t>
            </a:r>
            <a:r>
              <a:rPr lang="en-AU" sz="1400" dirty="0"/>
              <a:t>(n=4508 , </a:t>
            </a:r>
            <a:r>
              <a:rPr lang="el-GR" sz="1400" dirty="0"/>
              <a:t>μ</a:t>
            </a:r>
            <a:r>
              <a:rPr lang="en-AU" sz="1400" dirty="0"/>
              <a:t>=1,380K, </a:t>
            </a:r>
            <a:r>
              <a:rPr lang="el-GR" sz="1400" dirty="0"/>
              <a:t>σ</a:t>
            </a:r>
            <a:r>
              <a:rPr lang="en-AU" sz="1400" dirty="0"/>
              <a:t>=710K )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After			98% certainty</a:t>
            </a:r>
          </a:p>
          <a:p>
            <a:pPr marL="0" indent="0">
              <a:buNone/>
            </a:pPr>
            <a:r>
              <a:rPr lang="en-AU" dirty="0"/>
              <a:t>			3% less than Before 	</a:t>
            </a:r>
            <a:r>
              <a:rPr lang="en-AU" sz="1400" dirty="0"/>
              <a:t>(n=71, </a:t>
            </a:r>
            <a:r>
              <a:rPr lang="el-GR" sz="1400" dirty="0"/>
              <a:t>μ</a:t>
            </a:r>
            <a:r>
              <a:rPr lang="en-AU" sz="1400" dirty="0"/>
              <a:t>=1,370K, </a:t>
            </a:r>
            <a:r>
              <a:rPr lang="el-GR" sz="1400" dirty="0"/>
              <a:t>σ</a:t>
            </a:r>
            <a:r>
              <a:rPr lang="en-AU" sz="1400" dirty="0"/>
              <a:t>=720K )</a:t>
            </a:r>
          </a:p>
        </p:txBody>
      </p:sp>
    </p:spTree>
    <p:extLst>
      <p:ext uri="{BB962C8B-B14F-4D97-AF65-F5344CB8AC3E}">
        <p14:creationId xmlns:p14="http://schemas.microsoft.com/office/powerpoint/2010/main" val="1448397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2524</TotalTime>
  <Words>639</Words>
  <Application>Microsoft Office PowerPoint</Application>
  <PresentationFormat>Widescreen</PresentationFormat>
  <Paragraphs>179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Where is the data?</vt:lpstr>
      <vt:lpstr>Where is the data?</vt:lpstr>
      <vt:lpstr>What we got…</vt:lpstr>
      <vt:lpstr>Categorical to Numerical</vt:lpstr>
      <vt:lpstr>PowerPoint Presentation</vt:lpstr>
      <vt:lpstr>When property is sold affects price?</vt:lpstr>
      <vt:lpstr>Location affects property price</vt:lpstr>
      <vt:lpstr>Type of property affects price</vt:lpstr>
      <vt:lpstr>COVID-19 hasn’t affected price</vt:lpstr>
      <vt:lpstr>PowerPoint Presentation</vt:lpstr>
      <vt:lpstr>Five steps</vt:lpstr>
      <vt:lpstr>Example calculation</vt:lpstr>
      <vt:lpstr>For Data Scientists Only</vt:lpstr>
      <vt:lpstr>PowerPoint Presentation</vt:lpstr>
      <vt:lpstr>Summary of findings</vt:lpstr>
      <vt:lpstr>What to try it?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Discovery 1</dc:title>
  <dc:creator>Brian Dorricott</dc:creator>
  <cp:lastModifiedBy>Brian Dorricott</cp:lastModifiedBy>
  <cp:revision>50</cp:revision>
  <dcterms:created xsi:type="dcterms:W3CDTF">2020-08-03T00:02:31Z</dcterms:created>
  <dcterms:modified xsi:type="dcterms:W3CDTF">2020-08-06T23:17:39Z</dcterms:modified>
</cp:coreProperties>
</file>